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74" r:id="rId2"/>
    <p:sldId id="259" r:id="rId3"/>
    <p:sldId id="263" r:id="rId4"/>
    <p:sldId id="262" r:id="rId5"/>
    <p:sldId id="273" r:id="rId6"/>
    <p:sldId id="261" r:id="rId7"/>
    <p:sldId id="260" r:id="rId8"/>
    <p:sldId id="264" r:id="rId9"/>
    <p:sldId id="265" r:id="rId10"/>
    <p:sldId id="266" r:id="rId11"/>
    <p:sldId id="267" r:id="rId12"/>
    <p:sldId id="25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0A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9" d="100"/>
          <a:sy n="49" d="100"/>
        </p:scale>
        <p:origin x="29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A3EA3-CBDB-3801-3E56-E97C081DA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832BB5-74F0-2BC4-739A-533D9A4A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42BE4-D972-8A8A-1B70-C40F52B094A0}"/>
              </a:ext>
            </a:extLst>
          </p:cNvPr>
          <p:cNvSpPr txBox="1"/>
          <p:nvPr/>
        </p:nvSpPr>
        <p:spPr>
          <a:xfrm>
            <a:off x="5174621" y="2548070"/>
            <a:ext cx="575088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44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Приложение для ресторана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5185B4D-0682-64C1-6B53-453E445AC040}"/>
              </a:ext>
            </a:extLst>
          </p:cNvPr>
          <p:cNvSpPr/>
          <p:nvPr/>
        </p:nvSpPr>
        <p:spPr>
          <a:xfrm>
            <a:off x="4509915" y="1686233"/>
            <a:ext cx="141402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D7DEE3A-613A-0E0E-1BF2-78F5F37E0DF9}"/>
              </a:ext>
            </a:extLst>
          </p:cNvPr>
          <p:cNvSpPr/>
          <p:nvPr/>
        </p:nvSpPr>
        <p:spPr>
          <a:xfrm rot="16200000">
            <a:off x="5039379" y="1156770"/>
            <a:ext cx="141402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2AB457-8C42-2EA2-24ED-40A62006119D}"/>
              </a:ext>
            </a:extLst>
          </p:cNvPr>
          <p:cNvSpPr/>
          <p:nvPr/>
        </p:nvSpPr>
        <p:spPr>
          <a:xfrm rot="16200000">
            <a:off x="10703452" y="4012499"/>
            <a:ext cx="141402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F187991-C7A9-B012-FCA2-E76E753EB277}"/>
              </a:ext>
            </a:extLst>
          </p:cNvPr>
          <p:cNvSpPr/>
          <p:nvPr/>
        </p:nvSpPr>
        <p:spPr>
          <a:xfrm>
            <a:off x="11232916" y="3483036"/>
            <a:ext cx="141402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C98DAB-5192-EC64-3DE1-62CC61BC7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477" y="0"/>
            <a:ext cx="1324523" cy="132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2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BEC56A-AB92-DE41-AE55-DAD6BE2D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77" y="0"/>
            <a:ext cx="1324523" cy="1328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19EFBA-1BD9-D348-2CD6-B538FE3C26EF}"/>
              </a:ext>
            </a:extLst>
          </p:cNvPr>
          <p:cNvSpPr txBox="1"/>
          <p:nvPr/>
        </p:nvSpPr>
        <p:spPr>
          <a:xfrm>
            <a:off x="3459062" y="340233"/>
            <a:ext cx="528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Дизайн и </a:t>
            </a:r>
            <a:r>
              <a:rPr lang="en-US" sz="4000" dirty="0">
                <a:latin typeface="Verdana"/>
                <a:ea typeface="Verdana"/>
                <a:cs typeface="Verdana"/>
                <a:sym typeface="Verdana"/>
              </a:rPr>
              <a:t>UI</a:t>
            </a:r>
            <a:r>
              <a:rPr lang="en-US" sz="3600" dirty="0">
                <a:latin typeface="Lucida Sans"/>
                <a:ea typeface="Lucida Sans"/>
                <a:cs typeface="Lucida Sans"/>
                <a:sym typeface="Lucida Sans"/>
              </a:rPr>
              <a:t>/</a:t>
            </a:r>
            <a:r>
              <a:rPr lang="en-US" sz="4000" dirty="0">
                <a:latin typeface="Verdana"/>
                <a:ea typeface="Verdana"/>
                <a:cs typeface="Verdana"/>
                <a:sym typeface="Verdana"/>
              </a:rPr>
              <a:t>UX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93CA963-6155-9067-BD39-99567A958101}"/>
              </a:ext>
            </a:extLst>
          </p:cNvPr>
          <p:cNvSpPr/>
          <p:nvPr/>
        </p:nvSpPr>
        <p:spPr>
          <a:xfrm rot="16200000" flipH="1">
            <a:off x="6027561" y="-1194039"/>
            <a:ext cx="152592" cy="48925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E8FD-7128-90CD-DEC7-33D7AB2F79CD}"/>
              </a:ext>
            </a:extLst>
          </p:cNvPr>
          <p:cNvSpPr txBox="1"/>
          <p:nvPr/>
        </p:nvSpPr>
        <p:spPr>
          <a:xfrm>
            <a:off x="3161578" y="597087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– Цветовая палитра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BA77453-D8B1-4B6B-D25B-53C20317946B}"/>
              </a:ext>
            </a:extLst>
          </p:cNvPr>
          <p:cNvSpPr/>
          <p:nvPr/>
        </p:nvSpPr>
        <p:spPr>
          <a:xfrm>
            <a:off x="3161578" y="1534808"/>
            <a:ext cx="2048708" cy="4010933"/>
          </a:xfrm>
          <a:prstGeom prst="roundRect">
            <a:avLst/>
          </a:prstGeom>
          <a:solidFill>
            <a:srgbClr val="E0A8A3"/>
          </a:solidFill>
          <a:ln>
            <a:solidFill>
              <a:srgbClr val="E0A8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#E0A8A3</a:t>
            </a:r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66C790C-3B99-ED75-1028-9EA98ADD089D}"/>
              </a:ext>
            </a:extLst>
          </p:cNvPr>
          <p:cNvSpPr/>
          <p:nvPr/>
        </p:nvSpPr>
        <p:spPr>
          <a:xfrm>
            <a:off x="5203453" y="1534810"/>
            <a:ext cx="2048708" cy="4010933"/>
          </a:xfrm>
          <a:prstGeom prst="round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#000000</a:t>
            </a:r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C8CB34F-6A72-0F39-5545-421FDA29DE20}"/>
              </a:ext>
            </a:extLst>
          </p:cNvPr>
          <p:cNvSpPr/>
          <p:nvPr/>
        </p:nvSpPr>
        <p:spPr>
          <a:xfrm>
            <a:off x="7252161" y="1534808"/>
            <a:ext cx="2048708" cy="40109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#FFFFFF</a:t>
            </a:r>
            <a:endParaRPr lang="ru-RU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4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944CE1-6594-8410-425B-5E6EC7D8855E}"/>
              </a:ext>
            </a:extLst>
          </p:cNvPr>
          <p:cNvSpPr txBox="1"/>
          <p:nvPr/>
        </p:nvSpPr>
        <p:spPr>
          <a:xfrm>
            <a:off x="4266487" y="2305615"/>
            <a:ext cx="63255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 + Jetpack Compose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Экраны — отдельные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Логика — во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—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локальное хранение данных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59EFA3-7E94-AAD0-A119-00457F5A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554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C304BE-8AF4-E592-3705-C679AE040B7B}"/>
              </a:ext>
            </a:extLst>
          </p:cNvPr>
          <p:cNvSpPr txBox="1"/>
          <p:nvPr/>
        </p:nvSpPr>
        <p:spPr>
          <a:xfrm>
            <a:off x="3647597" y="195606"/>
            <a:ext cx="7427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приложения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0581589-2CA6-F372-A907-78DEA836DF54}"/>
              </a:ext>
            </a:extLst>
          </p:cNvPr>
          <p:cNvSpPr/>
          <p:nvPr/>
        </p:nvSpPr>
        <p:spPr>
          <a:xfrm rot="16200000" flipH="1">
            <a:off x="7344731" y="-2665838"/>
            <a:ext cx="169050" cy="75633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26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2BB7427-2F1E-EE8D-F080-B64812F9D4F9}"/>
              </a:ext>
            </a:extLst>
          </p:cNvPr>
          <p:cNvSpPr txBox="1"/>
          <p:nvPr/>
        </p:nvSpPr>
        <p:spPr>
          <a:xfrm>
            <a:off x="3138549" y="214460"/>
            <a:ext cx="6146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стек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1FB68A2-7E37-C40C-E6C0-D482757F1D52}"/>
              </a:ext>
            </a:extLst>
          </p:cNvPr>
          <p:cNvSpPr/>
          <p:nvPr/>
        </p:nvSpPr>
        <p:spPr>
          <a:xfrm rot="16200000" flipH="1">
            <a:off x="6130200" y="-1941501"/>
            <a:ext cx="163551" cy="61468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2F4ADCA-757A-9007-0DB8-226B8AA996C3}"/>
              </a:ext>
            </a:extLst>
          </p:cNvPr>
          <p:cNvSpPr/>
          <p:nvPr/>
        </p:nvSpPr>
        <p:spPr>
          <a:xfrm>
            <a:off x="947650" y="1546167"/>
            <a:ext cx="3498225" cy="1480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</a:p>
          <a:p>
            <a:pPr algn="ctr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Официальный язык программирования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7DB48C9-5D86-3BFE-5C44-99D1DBF16CE6}"/>
              </a:ext>
            </a:extLst>
          </p:cNvPr>
          <p:cNvSpPr/>
          <p:nvPr/>
        </p:nvSpPr>
        <p:spPr>
          <a:xfrm>
            <a:off x="4678847" y="1546167"/>
            <a:ext cx="3498225" cy="1480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 </a:t>
            </a:r>
            <a:r>
              <a:rPr lang="ru-RU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Design 3</a:t>
            </a:r>
            <a:endParaRPr lang="ru-RU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endParaRPr lang="ru-RU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82AC20A-17CE-8D3E-C55A-104DEBBEB59C}"/>
              </a:ext>
            </a:extLst>
          </p:cNvPr>
          <p:cNvSpPr/>
          <p:nvPr/>
        </p:nvSpPr>
        <p:spPr>
          <a:xfrm>
            <a:off x="8410044" y="1546167"/>
            <a:ext cx="3498225" cy="1480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MVVM</a:t>
            </a:r>
          </a:p>
          <a:p>
            <a:pPr algn="ctr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A94E289-FB66-1EEE-37A8-BC1306B341BE}"/>
              </a:ext>
            </a:extLst>
          </p:cNvPr>
          <p:cNvSpPr/>
          <p:nvPr/>
        </p:nvSpPr>
        <p:spPr>
          <a:xfrm>
            <a:off x="947650" y="3265448"/>
            <a:ext cx="3498225" cy="1480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 Compose</a:t>
            </a:r>
            <a:endParaRPr lang="ru-RU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E4050F1-3021-4306-83C3-C8B45AC11161}"/>
              </a:ext>
            </a:extLst>
          </p:cNvPr>
          <p:cNvSpPr/>
          <p:nvPr/>
        </p:nvSpPr>
        <p:spPr>
          <a:xfrm>
            <a:off x="4678847" y="3265448"/>
            <a:ext cx="3498225" cy="1480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(SQLite)</a:t>
            </a:r>
            <a:endParaRPr lang="ru-RU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Локальное хранение данных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AF119C0-7E35-3F5E-0F62-0CC639C8F80D}"/>
              </a:ext>
            </a:extLst>
          </p:cNvPr>
          <p:cNvSpPr/>
          <p:nvPr/>
        </p:nvSpPr>
        <p:spPr>
          <a:xfrm>
            <a:off x="8410044" y="3265448"/>
            <a:ext cx="3498225" cy="1480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Kotlin Coroutines</a:t>
            </a:r>
          </a:p>
          <a:p>
            <a:pPr algn="ctr"/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Асинхронность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E14585F-1637-BB39-83D4-5C61234A22B2}"/>
              </a:ext>
            </a:extLst>
          </p:cNvPr>
          <p:cNvSpPr/>
          <p:nvPr/>
        </p:nvSpPr>
        <p:spPr>
          <a:xfrm>
            <a:off x="2929734" y="4984729"/>
            <a:ext cx="3498225" cy="1480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Coil</a:t>
            </a:r>
            <a:r>
              <a:rPr lang="ru-RU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изображениями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8213A67-681C-DA9A-272F-8CF41871CEC7}"/>
              </a:ext>
            </a:extLst>
          </p:cNvPr>
          <p:cNvSpPr/>
          <p:nvPr/>
        </p:nvSpPr>
        <p:spPr>
          <a:xfrm>
            <a:off x="6660931" y="4984729"/>
            <a:ext cx="3498225" cy="1480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NotificationManager</a:t>
            </a:r>
            <a:endParaRPr lang="ru-RU"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Push-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</a:t>
            </a:r>
          </a:p>
        </p:txBody>
      </p:sp>
    </p:spTree>
    <p:extLst>
      <p:ext uri="{BB962C8B-B14F-4D97-AF65-F5344CB8AC3E}">
        <p14:creationId xmlns:p14="http://schemas.microsoft.com/office/powerpoint/2010/main" val="26637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73FA0-69D3-5A33-61E8-72D2223C30A2}"/>
              </a:ext>
            </a:extLst>
          </p:cNvPr>
          <p:cNvSpPr txBox="1"/>
          <p:nvPr/>
        </p:nvSpPr>
        <p:spPr>
          <a:xfrm>
            <a:off x="3138549" y="214460"/>
            <a:ext cx="6146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45B70F-D659-785E-8618-69BC5ECB71B8}"/>
              </a:ext>
            </a:extLst>
          </p:cNvPr>
          <p:cNvSpPr/>
          <p:nvPr/>
        </p:nvSpPr>
        <p:spPr>
          <a:xfrm rot="16200000" flipH="1">
            <a:off x="6130200" y="-1941501"/>
            <a:ext cx="163551" cy="61468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15F6B75-F1D4-DD35-72FE-40CB13AD4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17846"/>
              </p:ext>
            </p:extLst>
          </p:nvPr>
        </p:nvGraphicFramePr>
        <p:xfrm>
          <a:off x="1823708" y="1500205"/>
          <a:ext cx="8786485" cy="455375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74153">
                  <a:extLst>
                    <a:ext uri="{9D8B030D-6E8A-4147-A177-3AD203B41FA5}">
                      <a16:colId xmlns:a16="http://schemas.microsoft.com/office/drawing/2014/main" val="650042787"/>
                    </a:ext>
                  </a:extLst>
                </a:gridCol>
                <a:gridCol w="1634975">
                  <a:extLst>
                    <a:ext uri="{9D8B030D-6E8A-4147-A177-3AD203B41FA5}">
                      <a16:colId xmlns:a16="http://schemas.microsoft.com/office/drawing/2014/main" val="686715480"/>
                    </a:ext>
                  </a:extLst>
                </a:gridCol>
                <a:gridCol w="4377357">
                  <a:extLst>
                    <a:ext uri="{9D8B030D-6E8A-4147-A177-3AD203B41FA5}">
                      <a16:colId xmlns:a16="http://schemas.microsoft.com/office/drawing/2014/main" val="3654500938"/>
                    </a:ext>
                  </a:extLst>
                </a:gridCol>
              </a:tblGrid>
              <a:tr h="582965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Поле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796229"/>
                  </a:ext>
                </a:extLst>
              </a:tr>
              <a:tr h="58296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Первичный ключ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77004"/>
                  </a:ext>
                </a:extLst>
              </a:tr>
              <a:tr h="58296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Имя пользователя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738981"/>
                  </a:ext>
                </a:extLst>
              </a:tr>
              <a:tr h="582965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 </a:t>
                      </a: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пользователя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970927"/>
                  </a:ext>
                </a:extLst>
              </a:tr>
              <a:tr h="582965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Пароль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465912"/>
                  </a:ext>
                </a:extLst>
              </a:tr>
              <a:tr h="1055963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profileImageUri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URI </a:t>
                      </a:r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изображения профиля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439297"/>
                  </a:ext>
                </a:extLst>
              </a:tr>
              <a:tr h="582965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points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Баллы пользователя</a:t>
                      </a:r>
                    </a:p>
                  </a:txBody>
                  <a:tcPr marL="46034" marR="46034" marT="21246" marB="212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383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2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BFDA0-6D6A-2216-676D-E5CA04DA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35773-8F20-742D-D921-81A6345FB97D}"/>
              </a:ext>
            </a:extLst>
          </p:cNvPr>
          <p:cNvSpPr txBox="1"/>
          <p:nvPr/>
        </p:nvSpPr>
        <p:spPr>
          <a:xfrm>
            <a:off x="539687" y="1966646"/>
            <a:ext cx="56914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indent="-263525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Современные технологии: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Jetpack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3</a:t>
            </a:r>
          </a:p>
          <a:p>
            <a:pPr marL="263525" indent="-263525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Offline-first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подход (работа без подключения к интернету)</a:t>
            </a:r>
          </a:p>
          <a:p>
            <a:pPr marL="263525" indent="-263525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Масштабируемая архитектура: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 + MVVM</a:t>
            </a:r>
          </a:p>
          <a:p>
            <a:pPr marL="263525" indent="-263525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Real-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обновления (мгновенная синхронизация данных)</a:t>
            </a:r>
          </a:p>
          <a:p>
            <a:pPr marL="263525" indent="-263525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Интуитивный UX/UI (понятный интерфейс для всех пользователей)</a:t>
            </a:r>
          </a:p>
          <a:p>
            <a:pPr marL="263525" indent="-263525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Безопасность и приватность</a:t>
            </a:r>
          </a:p>
          <a:p>
            <a:pPr marL="263525" indent="-263525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Готовность к масштабированию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A054B-0BA8-9845-746E-00BADFFF4D19}"/>
              </a:ext>
            </a:extLst>
          </p:cNvPr>
          <p:cNvSpPr txBox="1"/>
          <p:nvPr/>
        </p:nvSpPr>
        <p:spPr>
          <a:xfrm>
            <a:off x="2906600" y="253362"/>
            <a:ext cx="6378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решения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D213D2A-BB8F-B48F-E904-7B13C33D5E9A}"/>
              </a:ext>
            </a:extLst>
          </p:cNvPr>
          <p:cNvSpPr/>
          <p:nvPr/>
        </p:nvSpPr>
        <p:spPr>
          <a:xfrm rot="16200000" flipH="1">
            <a:off x="6008799" y="-2285361"/>
            <a:ext cx="174401" cy="67907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E87E83-00B7-49F3-12EE-02F1BAA9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410" y="1609774"/>
            <a:ext cx="2475761" cy="13802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5D1BA6-502D-514A-F895-9FF98D28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463" y="1599754"/>
            <a:ext cx="2329847" cy="13979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2501AA-40AD-058F-20EF-863635CD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410" y="3214814"/>
            <a:ext cx="5091899" cy="28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4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2B419-8D67-376A-D9B0-42771D8AF917}"/>
              </a:ext>
            </a:extLst>
          </p:cNvPr>
          <p:cNvSpPr txBox="1"/>
          <p:nvPr/>
        </p:nvSpPr>
        <p:spPr>
          <a:xfrm>
            <a:off x="2906600" y="253362"/>
            <a:ext cx="6378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Будущее развитие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243CCE-FBDD-8345-990F-D42159988BC2}"/>
              </a:ext>
            </a:extLst>
          </p:cNvPr>
          <p:cNvSpPr/>
          <p:nvPr/>
        </p:nvSpPr>
        <p:spPr>
          <a:xfrm rot="16200000" flipH="1">
            <a:off x="6008799" y="-2285361"/>
            <a:ext cx="174401" cy="67907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3DE3D-730D-B4E5-7F82-ABF3ACC63808}"/>
              </a:ext>
            </a:extLst>
          </p:cNvPr>
          <p:cNvSpPr txBox="1"/>
          <p:nvPr/>
        </p:nvSpPr>
        <p:spPr>
          <a:xfrm>
            <a:off x="686984" y="1931977"/>
            <a:ext cx="52879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Онлайн-бронирование столиков с выбором зала/стола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-версия приложения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платежными системами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лояльности и бонусы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-уведомления и персонализированные предложения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доставкой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Социальные функции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Аналитика для владельцев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Видеоконсультации с шеф-поваром или сомелье</a:t>
            </a:r>
          </a:p>
        </p:txBody>
      </p:sp>
      <p:pic>
        <p:nvPicPr>
          <p:cNvPr id="2050" name="Picture 2" descr="Основы ресторанного бизнеса">
            <a:extLst>
              <a:ext uri="{FF2B5EF4-FFF2-40B4-BE49-F238E27FC236}">
                <a16:creationId xmlns:a16="http://schemas.microsoft.com/office/drawing/2014/main" id="{950E3702-962B-AD83-4A80-59D3F925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75" y="1931977"/>
            <a:ext cx="5059441" cy="378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17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F19CA63-BE93-1DC5-7851-333212EA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88" y="2569026"/>
            <a:ext cx="2711021" cy="2719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66190-B6C6-9D78-1DD5-447E6384C8C2}"/>
              </a:ext>
            </a:extLst>
          </p:cNvPr>
          <p:cNvSpPr txBox="1"/>
          <p:nvPr/>
        </p:nvSpPr>
        <p:spPr>
          <a:xfrm>
            <a:off x="3022574" y="1439944"/>
            <a:ext cx="6146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2844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679EF8-53F4-F5F4-803E-4FA599B06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77" y="0"/>
            <a:ext cx="1324523" cy="1328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EEA05-1F28-E0FE-2E23-893A7B94E7A5}"/>
              </a:ext>
            </a:extLst>
          </p:cNvPr>
          <p:cNvSpPr txBox="1"/>
          <p:nvPr/>
        </p:nvSpPr>
        <p:spPr>
          <a:xfrm>
            <a:off x="2714272" y="202591"/>
            <a:ext cx="6763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рынка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6612510-65FA-9EA7-A48D-BEB197FBEF79}"/>
              </a:ext>
            </a:extLst>
          </p:cNvPr>
          <p:cNvSpPr/>
          <p:nvPr/>
        </p:nvSpPr>
        <p:spPr>
          <a:xfrm rot="16200000" flipH="1">
            <a:off x="5970433" y="-2178781"/>
            <a:ext cx="130433" cy="6884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BB712EF-01BD-3CF9-172C-E9D961E3DEBE}"/>
              </a:ext>
            </a:extLst>
          </p:cNvPr>
          <p:cNvSpPr/>
          <p:nvPr/>
        </p:nvSpPr>
        <p:spPr>
          <a:xfrm>
            <a:off x="526588" y="1612541"/>
            <a:ext cx="5297865" cy="224469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Объем рынка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р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есторанного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б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изнеса 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в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РФ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~2.4 трлн</a:t>
            </a:r>
            <a:r>
              <a:rPr lang="ru-RU" sz="3600" dirty="0">
                <a:solidFill>
                  <a:schemeClr val="tx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.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рублей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BBFD5F4-26AB-4BDA-AF90-100CD347C84C}"/>
              </a:ext>
            </a:extLst>
          </p:cNvPr>
          <p:cNvSpPr/>
          <p:nvPr/>
        </p:nvSpPr>
        <p:spPr>
          <a:xfrm>
            <a:off x="526587" y="4123112"/>
            <a:ext cx="5297865" cy="2244694"/>
          </a:xfrm>
          <a:prstGeom prst="round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2024 г. количество онлайн заказов - 781 млн.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126C9D7-A7BE-7F85-31DA-4FBE2303DF0A}"/>
              </a:ext>
            </a:extLst>
          </p:cNvPr>
          <p:cNvSpPr/>
          <p:nvPr/>
        </p:nvSpPr>
        <p:spPr>
          <a:xfrm>
            <a:off x="6367548" y="1612541"/>
            <a:ext cx="5297865" cy="224469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2024 г. объем онлайн-продаж продуктов питания достиг 1,2 трлн. рублей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80B829A-ADCF-E162-2B0D-71B6E92C6BCE}"/>
              </a:ext>
            </a:extLst>
          </p:cNvPr>
          <p:cNvSpPr/>
          <p:nvPr/>
        </p:nvSpPr>
        <p:spPr>
          <a:xfrm>
            <a:off x="6367548" y="4123112"/>
            <a:ext cx="5297865" cy="2244694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России около 70% населения предпочитают пользуются услугами доставки готовой еды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2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BAA6-7CA7-2889-CBAA-9516F6D0A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354132-8151-FBF2-0CBB-C27D88A3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77" y="0"/>
            <a:ext cx="1324523" cy="1328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A2F3EB-943A-C3A1-8518-6956A49F9DCA}"/>
              </a:ext>
            </a:extLst>
          </p:cNvPr>
          <p:cNvSpPr txBox="1"/>
          <p:nvPr/>
        </p:nvSpPr>
        <p:spPr>
          <a:xfrm>
            <a:off x="1808794" y="296160"/>
            <a:ext cx="85744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Минусы работы ресторанов без приложения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43612E-F3AA-3A9A-16C8-B16D6BEECBBB}"/>
              </a:ext>
            </a:extLst>
          </p:cNvPr>
          <p:cNvSpPr/>
          <p:nvPr/>
        </p:nvSpPr>
        <p:spPr>
          <a:xfrm rot="16200000" flipH="1">
            <a:off x="6019706" y="-2468199"/>
            <a:ext cx="152590" cy="85744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2806E-B925-538D-E972-42131F5FE5DE}"/>
              </a:ext>
            </a:extLst>
          </p:cNvPr>
          <p:cNvSpPr txBox="1"/>
          <p:nvPr/>
        </p:nvSpPr>
        <p:spPr>
          <a:xfrm>
            <a:off x="1432017" y="2521838"/>
            <a:ext cx="51871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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Упущенные возможности для продаж</a:t>
            </a:r>
          </a:p>
          <a:p>
            <a:pPr marL="457200" indent="-457200">
              <a:buFont typeface="Symbol" panose="05050102010706020507" pitchFamily="18" charset="2"/>
              <a:buChar char="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с взаимодействием с клиентами</a:t>
            </a:r>
          </a:p>
          <a:p>
            <a:pPr marL="457200" indent="-457200">
              <a:buFont typeface="Symbol" panose="05050102010706020507" pitchFamily="18" charset="2"/>
              <a:buChar char="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с оптимизацией процессов</a:t>
            </a:r>
          </a:p>
        </p:txBody>
      </p:sp>
      <p:pic>
        <p:nvPicPr>
          <p:cNvPr id="1026" name="Picture 2" descr="Белый человек рисунок - 73 фото">
            <a:extLst>
              <a:ext uri="{FF2B5EF4-FFF2-40B4-BE49-F238E27FC236}">
                <a16:creationId xmlns:a16="http://schemas.microsoft.com/office/drawing/2014/main" id="{B51EA363-48CC-B3A2-5C5E-80B365E19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6" b="98587" l="6848" r="100000">
                        <a14:foregroundMark x1="25000" y1="29457" x2="24891" y2="26848"/>
                        <a14:backgroundMark x1="30652" y1="4565" x2="30652" y2="4565"/>
                        <a14:backgroundMark x1="32283" y1="4022" x2="39783" y2="1630"/>
                        <a14:backgroundMark x1="26304" y1="10217" x2="31196" y2="4783"/>
                        <a14:backgroundMark x1="23804" y1="16196" x2="26087" y2="10326"/>
                        <a14:backgroundMark x1="26087" y1="10870" x2="26087" y2="10870"/>
                        <a14:backgroundMark x1="23370" y1="18804" x2="25978" y2="9348"/>
                        <a14:backgroundMark x1="40870" y1="78587" x2="42391" y2="68370"/>
                        <a14:backgroundMark x1="41848" y1="71087" x2="46630" y2="60761"/>
                        <a14:backgroundMark x1="46848" y1="61413" x2="47174" y2="59783"/>
                        <a14:backgroundMark x1="41087" y1="86413" x2="42935" y2="87174"/>
                        <a14:backgroundMark x1="40652" y1="72609" x2="42717" y2="70761"/>
                        <a14:backgroundMark x1="44022" y1="67609" x2="44022" y2="67609"/>
                        <a14:backgroundMark x1="39348" y1="37826" x2="34891" y2="35978"/>
                        <a14:backgroundMark x1="39565" y1="38587" x2="40109" y2="3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498" y="2271860"/>
            <a:ext cx="4039386" cy="40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15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8889-0A64-6C87-B470-A52F1A3E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308C37-F078-9186-A270-0FAF406D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77" y="0"/>
            <a:ext cx="1324523" cy="1328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877C3-7C2E-B527-0488-E3CD844F6645}"/>
              </a:ext>
            </a:extLst>
          </p:cNvPr>
          <p:cNvSpPr txBox="1"/>
          <p:nvPr/>
        </p:nvSpPr>
        <p:spPr>
          <a:xfrm>
            <a:off x="1265549" y="2643375"/>
            <a:ext cx="60944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+"/>
            </a:pPr>
            <a:r>
              <a:rPr lang="ru-RU" sz="3200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лояльности клиентов</a:t>
            </a:r>
          </a:p>
          <a:p>
            <a:pPr marL="285750" indent="-285750">
              <a:buFontTx/>
              <a:buChar char="+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Улучшение коммуникации</a:t>
            </a:r>
          </a:p>
          <a:p>
            <a:pPr marL="285750" indent="-285750">
              <a:buFontTx/>
              <a:buChar char="+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 для доставки</a:t>
            </a:r>
          </a:p>
          <a:p>
            <a:pPr marL="285750" indent="-285750">
              <a:buFontTx/>
              <a:buChar char="+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работы персонала</a:t>
            </a:r>
          </a:p>
          <a:p>
            <a:pPr marL="285750" indent="-285750">
              <a:buFontTx/>
              <a:buChar char="+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 заказа и оплаты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5D385-2361-3796-2F0C-C359BB71AF7D}"/>
              </a:ext>
            </a:extLst>
          </p:cNvPr>
          <p:cNvSpPr txBox="1"/>
          <p:nvPr/>
        </p:nvSpPr>
        <p:spPr>
          <a:xfrm>
            <a:off x="1808794" y="296160"/>
            <a:ext cx="85744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 работы ресторанов с приложением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35F1716-9F98-9695-0E28-AAB72E158B91}"/>
              </a:ext>
            </a:extLst>
          </p:cNvPr>
          <p:cNvSpPr/>
          <p:nvPr/>
        </p:nvSpPr>
        <p:spPr>
          <a:xfrm rot="16200000" flipH="1">
            <a:off x="6019706" y="-2468199"/>
            <a:ext cx="152590" cy="857441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 descr="Белые человечки для презентации без фона (много фото) - deviceart.ru">
            <a:extLst>
              <a:ext uri="{FF2B5EF4-FFF2-40B4-BE49-F238E27FC236}">
                <a16:creationId xmlns:a16="http://schemas.microsoft.com/office/drawing/2014/main" id="{4127F309-4433-1A80-79E1-DB423CFE0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981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77" y="2059556"/>
            <a:ext cx="4214625" cy="42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0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E6935-9ED1-8B79-9000-DA4D0C226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5604BA-0AE5-F0D3-022E-F8CD5AA09DF3}"/>
              </a:ext>
            </a:extLst>
          </p:cNvPr>
          <p:cNvSpPr txBox="1"/>
          <p:nvPr/>
        </p:nvSpPr>
        <p:spPr>
          <a:xfrm>
            <a:off x="668503" y="1598421"/>
            <a:ext cx="45350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Аутентификация пользователей</a:t>
            </a: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Регистрация и вход в аккаунт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Безопасное хранение данных пользователей в локальной базе данных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Меню ресторана</a:t>
            </a: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различных категорий блюд (завтраки, салаты, горячее, десерты, напитки, закуски)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Удобная навигация по категориям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Корзина заказов</a:t>
            </a: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блюд в корзину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Управление заказами</a:t>
            </a: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ct val="100000"/>
              <a:buFont typeface="+mj-lt"/>
              <a:buAutoNum type="arabicPeriod"/>
              <a:tabLst>
                <a:tab pos="457200" algn="l"/>
              </a:tabLst>
            </a:pPr>
            <a:r>
              <a:rPr lang="ru-RU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Профиль пользователя</a:t>
            </a:r>
            <a:endParaRPr lang="ru-RU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ru-RU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и редактирование личной информации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BCD38-869F-D756-C622-A52720838304}"/>
              </a:ext>
            </a:extLst>
          </p:cNvPr>
          <p:cNvSpPr txBox="1"/>
          <p:nvPr/>
        </p:nvSpPr>
        <p:spPr>
          <a:xfrm>
            <a:off x="3138549" y="214460"/>
            <a:ext cx="6146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функционал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B470D2-96D2-5A94-341A-D770D9EF919F}"/>
              </a:ext>
            </a:extLst>
          </p:cNvPr>
          <p:cNvSpPr/>
          <p:nvPr/>
        </p:nvSpPr>
        <p:spPr>
          <a:xfrm rot="16200000" flipH="1">
            <a:off x="6130200" y="-1941501"/>
            <a:ext cx="163551" cy="614685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12EA51-F800-D4EC-AB5E-21A56029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95" y="2008196"/>
            <a:ext cx="6562725" cy="37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1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FC6E9-B9E8-6B2E-0C66-5DCA1EF4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1DA050-01C2-9087-68C9-E73CED053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77" y="0"/>
            <a:ext cx="1324523" cy="1328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705915-A0E9-D315-F74B-6FA44F0708DE}"/>
              </a:ext>
            </a:extLst>
          </p:cNvPr>
          <p:cNvSpPr txBox="1"/>
          <p:nvPr/>
        </p:nvSpPr>
        <p:spPr>
          <a:xfrm>
            <a:off x="8267308" y="1720840"/>
            <a:ext cx="36729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sng" strike="noStrike" kern="1200" cap="all" spc="20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</a:t>
            </a:r>
            <a:r>
              <a:rPr kumimoji="0" lang="ru-RU" sz="24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–</a:t>
            </a:r>
            <a:r>
              <a:rPr lang="ru-RU" sz="2400" cap="all" spc="200" dirty="0">
                <a:solidFill>
                  <a:srgbClr val="262626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 мобильное приложение 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разработанное с использованием 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Jetpack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 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3, предназначенное для управления ресторанным сервисом.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ABB73-1AF9-E168-94D5-F0D043DD7869}"/>
              </a:ext>
            </a:extLst>
          </p:cNvPr>
          <p:cNvSpPr txBox="1"/>
          <p:nvPr/>
        </p:nvSpPr>
        <p:spPr>
          <a:xfrm>
            <a:off x="1208988" y="620586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- Экраны приветствия, входа и регистрации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9A8536-95CE-9AA5-1440-E91C9D53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0" y="537326"/>
            <a:ext cx="2483748" cy="544397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F3DC04-7577-16F5-8154-1EE60992C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750" y="537327"/>
            <a:ext cx="2483748" cy="54439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39688CD-D3EA-9C46-7401-9EB6F6048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710" y="537326"/>
            <a:ext cx="2483749" cy="544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2305-3777-1ED8-7C4E-3766C4BA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39D39-A72C-0B92-40DA-2DBBF8C6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77" y="0"/>
            <a:ext cx="1324523" cy="132851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C3B0D4-17A9-7D76-C0E2-EC4E5AE3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79" y="532613"/>
            <a:ext cx="2483748" cy="5443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75040-6D39-D755-1A6E-490EC7900F1D}"/>
              </a:ext>
            </a:extLst>
          </p:cNvPr>
          <p:cNvSpPr txBox="1"/>
          <p:nvPr/>
        </p:nvSpPr>
        <p:spPr>
          <a:xfrm>
            <a:off x="7884110" y="1328513"/>
            <a:ext cx="3456335" cy="436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экран: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ru-RU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Доступ к основным функциям приложения после входа.</a:t>
            </a:r>
          </a:p>
          <a:p>
            <a:pPr marL="179388" indent="-179388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Навигация: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Удобная навигация реализована через боковое меню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нижнюю панель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endParaRPr lang="ru-RU" sz="2400" b="0" i="0" dirty="0">
              <a:effectLst/>
              <a:latin typeface="Segoe WP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B6FA3-CF77-D805-CAAE-9B9627545E23}"/>
              </a:ext>
            </a:extLst>
          </p:cNvPr>
          <p:cNvSpPr txBox="1"/>
          <p:nvPr/>
        </p:nvSpPr>
        <p:spPr>
          <a:xfrm>
            <a:off x="1208988" y="620586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– Главный экран и боковая панель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C24A5D-CBBB-0490-9BF3-C5B8D82C2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98" y="532613"/>
            <a:ext cx="2483748" cy="54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7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48E7-0992-619A-C333-C54CCA9CC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A527E9-F27B-5E26-FB0E-9057E0DF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77" y="0"/>
            <a:ext cx="1324523" cy="1328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17FDC-2D08-0CD3-2ADB-8B0E330B1738}"/>
              </a:ext>
            </a:extLst>
          </p:cNvPr>
          <p:cNvSpPr txBox="1"/>
          <p:nvPr/>
        </p:nvSpPr>
        <p:spPr>
          <a:xfrm>
            <a:off x="8050491" y="2061816"/>
            <a:ext cx="33842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Меню ресторана: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 различных категорий блюд (завтраки, салаты, горячие блюда, десерты, напитки, закуски).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AC111-66DC-E9B8-2EF8-DBF6B3B5CD28}"/>
              </a:ext>
            </a:extLst>
          </p:cNvPr>
          <p:cNvSpPr txBox="1"/>
          <p:nvPr/>
        </p:nvSpPr>
        <p:spPr>
          <a:xfrm>
            <a:off x="1208988" y="620586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– Экраны меню и завтраки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25E689-534E-AFBF-1AC4-D932866F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86" y="532611"/>
            <a:ext cx="2483749" cy="54439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8D96E4-EFBE-B5EF-D4A2-494ADC84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561" y="532611"/>
            <a:ext cx="2483749" cy="54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7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1B3C5-017D-708E-6EE0-1888363F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CBF212-2D8D-1A28-9889-FC7C780B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77" y="0"/>
            <a:ext cx="1324523" cy="1328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97109-9350-38A1-42D3-0F7212AC5FCD}"/>
              </a:ext>
            </a:extLst>
          </p:cNvPr>
          <p:cNvSpPr txBox="1"/>
          <p:nvPr/>
        </p:nvSpPr>
        <p:spPr>
          <a:xfrm>
            <a:off x="6736262" y="664256"/>
            <a:ext cx="391476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Профиль пользователя: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 и редактирование информации о пользователе.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Корзина: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добавлять блюда в корзину для оформления заказа.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Уведомление: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Сообщает об оформлении заказа.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FABC8-4C31-6DFD-C690-46B6B530FAFF}"/>
              </a:ext>
            </a:extLst>
          </p:cNvPr>
          <p:cNvSpPr txBox="1"/>
          <p:nvPr/>
        </p:nvSpPr>
        <p:spPr>
          <a:xfrm>
            <a:off x="317635" y="6171789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 – Экраны корзины и профиля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2034EA-EAF4-B5CD-5DB8-14512436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42" y="495349"/>
            <a:ext cx="2483748" cy="54439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5B1A88-F571-236F-FE67-ED3F2F81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540" y="495350"/>
            <a:ext cx="2483748" cy="54439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0127BA-FA35-9983-E42A-9CD77BC548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846" b="30418"/>
          <a:stretch>
            <a:fillRect/>
          </a:stretch>
        </p:blipFill>
        <p:spPr>
          <a:xfrm>
            <a:off x="6790496" y="4892953"/>
            <a:ext cx="4446700" cy="1046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54951F-4584-D4F3-2331-EB017090F1C1}"/>
              </a:ext>
            </a:extLst>
          </p:cNvPr>
          <p:cNvSpPr txBox="1"/>
          <p:nvPr/>
        </p:nvSpPr>
        <p:spPr>
          <a:xfrm>
            <a:off x="7278752" y="6171789"/>
            <a:ext cx="3248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 – Уведомление</a:t>
            </a:r>
          </a:p>
        </p:txBody>
      </p:sp>
    </p:spTree>
    <p:extLst>
      <p:ext uri="{BB962C8B-B14F-4D97-AF65-F5344CB8AC3E}">
        <p14:creationId xmlns:p14="http://schemas.microsoft.com/office/powerpoint/2010/main" val="1994919561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977</TotalTime>
  <Words>487</Words>
  <Application>Microsoft Office PowerPoint</Application>
  <PresentationFormat>Широкоэкранный</PresentationFormat>
  <Paragraphs>113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Corbel</vt:lpstr>
      <vt:lpstr>Gill Sans MT</vt:lpstr>
      <vt:lpstr>Lucida Sans</vt:lpstr>
      <vt:lpstr>Segoe WPC</vt:lpstr>
      <vt:lpstr>Symbol</vt:lpstr>
      <vt:lpstr>Times New Roman</vt:lpstr>
      <vt:lpstr>Verdana</vt:lpstr>
      <vt:lpstr>Посылка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Ирина Артюшкина</dc:creator>
  <cp:lastModifiedBy>Ирина Артюшкина</cp:lastModifiedBy>
  <cp:revision>5</cp:revision>
  <dcterms:created xsi:type="dcterms:W3CDTF">2025-06-25T15:08:59Z</dcterms:created>
  <dcterms:modified xsi:type="dcterms:W3CDTF">2025-07-13T00:33:08Z</dcterms:modified>
</cp:coreProperties>
</file>